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2D9A4-3977-426C-B14B-0F7AABA6EDA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084965-148C-4967-A0D8-AEF4DCC17C60}">
      <dgm:prSet/>
      <dgm:spPr/>
      <dgm:t>
        <a:bodyPr/>
        <a:lstStyle/>
        <a:p>
          <a:r>
            <a:rPr lang="ro-RO"/>
            <a:t>reglarea vitezei ventilatorului din aplicație</a:t>
          </a:r>
          <a:endParaRPr lang="en-US"/>
        </a:p>
      </dgm:t>
    </dgm:pt>
    <dgm:pt modelId="{4A4BE821-8047-44B3-AB68-A0A032F77F53}" type="parTrans" cxnId="{F91B6A9B-5928-42B1-BD03-E8D7754B71B1}">
      <dgm:prSet/>
      <dgm:spPr/>
      <dgm:t>
        <a:bodyPr/>
        <a:lstStyle/>
        <a:p>
          <a:endParaRPr lang="en-US"/>
        </a:p>
      </dgm:t>
    </dgm:pt>
    <dgm:pt modelId="{F5F71CBE-D96E-4C8C-92A4-4D813B8E34A4}" type="sibTrans" cxnId="{F91B6A9B-5928-42B1-BD03-E8D7754B71B1}">
      <dgm:prSet/>
      <dgm:spPr/>
      <dgm:t>
        <a:bodyPr/>
        <a:lstStyle/>
        <a:p>
          <a:endParaRPr lang="en-US"/>
        </a:p>
      </dgm:t>
    </dgm:pt>
    <dgm:pt modelId="{59032A02-1AF5-4C09-BF5D-A276A02F2A09}">
      <dgm:prSet/>
      <dgm:spPr/>
      <dgm:t>
        <a:bodyPr/>
        <a:lstStyle/>
        <a:p>
          <a:r>
            <a:rPr lang="ro-RO"/>
            <a:t>implementarea unui sistem de încălzire</a:t>
          </a:r>
          <a:endParaRPr lang="en-US"/>
        </a:p>
      </dgm:t>
    </dgm:pt>
    <dgm:pt modelId="{320CED35-C3F3-46A4-9859-EA3E7286B5C8}" type="parTrans" cxnId="{F741A719-EC67-4967-AEF6-BC95F56BC446}">
      <dgm:prSet/>
      <dgm:spPr/>
      <dgm:t>
        <a:bodyPr/>
        <a:lstStyle/>
        <a:p>
          <a:endParaRPr lang="en-US"/>
        </a:p>
      </dgm:t>
    </dgm:pt>
    <dgm:pt modelId="{2F9225A8-7286-425B-88DC-F16A9320CC8F}" type="sibTrans" cxnId="{F741A719-EC67-4967-AEF6-BC95F56BC446}">
      <dgm:prSet/>
      <dgm:spPr/>
      <dgm:t>
        <a:bodyPr/>
        <a:lstStyle/>
        <a:p>
          <a:endParaRPr lang="en-US"/>
        </a:p>
      </dgm:t>
    </dgm:pt>
    <dgm:pt modelId="{AFAC1AA6-8FF4-404D-AB8A-F1DAD71E1E91}">
      <dgm:prSet/>
      <dgm:spPr/>
      <dgm:t>
        <a:bodyPr/>
        <a:lstStyle/>
        <a:p>
          <a:r>
            <a:rPr lang="ro-RO"/>
            <a:t>pornirea ventilatorului la atingerea unei temperaturi specifice</a:t>
          </a:r>
          <a:endParaRPr lang="en-US"/>
        </a:p>
      </dgm:t>
    </dgm:pt>
    <dgm:pt modelId="{A8423325-441B-4DA9-9EDE-57A01959E878}" type="parTrans" cxnId="{614B9912-6464-4D69-8D89-74109BE4EDAD}">
      <dgm:prSet/>
      <dgm:spPr/>
      <dgm:t>
        <a:bodyPr/>
        <a:lstStyle/>
        <a:p>
          <a:endParaRPr lang="en-US"/>
        </a:p>
      </dgm:t>
    </dgm:pt>
    <dgm:pt modelId="{2A9C6E7B-1214-4BFD-BA30-7B825545C83F}" type="sibTrans" cxnId="{614B9912-6464-4D69-8D89-74109BE4EDAD}">
      <dgm:prSet/>
      <dgm:spPr/>
      <dgm:t>
        <a:bodyPr/>
        <a:lstStyle/>
        <a:p>
          <a:endParaRPr lang="en-US"/>
        </a:p>
      </dgm:t>
    </dgm:pt>
    <dgm:pt modelId="{9B3B2E3B-6435-4F79-A307-A937C268D50A}">
      <dgm:prSet/>
      <dgm:spPr/>
      <dgm:t>
        <a:bodyPr/>
        <a:lstStyle/>
        <a:p>
          <a:r>
            <a:rPr lang="ro-RO"/>
            <a:t>instalarea unei baterii de rezerva pentru sistem pentru a asigura functionarea in caz de intrerupere a alimentarii cu energie electrica</a:t>
          </a:r>
          <a:endParaRPr lang="en-US"/>
        </a:p>
      </dgm:t>
    </dgm:pt>
    <dgm:pt modelId="{C56A34AF-34F2-4C84-B560-28D65C79E27A}" type="parTrans" cxnId="{745094DE-2DC0-41FA-BBAA-99EF1C01B351}">
      <dgm:prSet/>
      <dgm:spPr/>
      <dgm:t>
        <a:bodyPr/>
        <a:lstStyle/>
        <a:p>
          <a:endParaRPr lang="en-US"/>
        </a:p>
      </dgm:t>
    </dgm:pt>
    <dgm:pt modelId="{A3F0D9C0-840A-4C31-BE95-286D945AA354}" type="sibTrans" cxnId="{745094DE-2DC0-41FA-BBAA-99EF1C01B351}">
      <dgm:prSet/>
      <dgm:spPr/>
      <dgm:t>
        <a:bodyPr/>
        <a:lstStyle/>
        <a:p>
          <a:endParaRPr lang="en-US"/>
        </a:p>
      </dgm:t>
    </dgm:pt>
    <dgm:pt modelId="{6BEE092B-E58C-456D-96D9-F2C3E2CD492B}">
      <dgm:prSet/>
      <dgm:spPr/>
      <dgm:t>
        <a:bodyPr/>
        <a:lstStyle/>
        <a:p>
          <a:r>
            <a:rPr lang="ro-RO"/>
            <a:t>adaugarea unei functionalitati pentru detectia automata a erorilor si notificarea utilizatorului in caz de probleme</a:t>
          </a:r>
          <a:endParaRPr lang="en-US"/>
        </a:p>
      </dgm:t>
    </dgm:pt>
    <dgm:pt modelId="{94663F05-B125-4433-95C5-B62AB773E359}" type="parTrans" cxnId="{09BEF9F7-4E50-45EE-B38E-E66D06B0EA40}">
      <dgm:prSet/>
      <dgm:spPr/>
      <dgm:t>
        <a:bodyPr/>
        <a:lstStyle/>
        <a:p>
          <a:endParaRPr lang="en-US"/>
        </a:p>
      </dgm:t>
    </dgm:pt>
    <dgm:pt modelId="{5FDCDF09-93CE-45EB-9F2D-9DCC17F317D7}" type="sibTrans" cxnId="{09BEF9F7-4E50-45EE-B38E-E66D06B0EA40}">
      <dgm:prSet/>
      <dgm:spPr/>
      <dgm:t>
        <a:bodyPr/>
        <a:lstStyle/>
        <a:p>
          <a:endParaRPr lang="en-US"/>
        </a:p>
      </dgm:t>
    </dgm:pt>
    <dgm:pt modelId="{5E6E81AC-9E67-45B6-A0F3-0713470EE25A}">
      <dgm:prSet/>
      <dgm:spPr/>
      <dgm:t>
        <a:bodyPr/>
        <a:lstStyle/>
        <a:p>
          <a:r>
            <a:rPr lang="en-US" dirty="0" err="1"/>
            <a:t>oprirea</a:t>
          </a:r>
          <a:r>
            <a:rPr lang="ro-RO" dirty="0"/>
            <a:t> de urgenta a sistemului in cazul unei </a:t>
          </a:r>
          <a:r>
            <a:rPr lang="ro-RO" dirty="0" err="1"/>
            <a:t>defectiuni</a:t>
          </a:r>
          <a:r>
            <a:rPr lang="ro-RO" dirty="0"/>
            <a:t> critice</a:t>
          </a:r>
          <a:endParaRPr lang="en-US" dirty="0"/>
        </a:p>
      </dgm:t>
    </dgm:pt>
    <dgm:pt modelId="{06BC4721-24A6-48E7-A130-DABD97015511}" type="parTrans" cxnId="{094821A6-5031-41C7-8366-ADBF2DEB6895}">
      <dgm:prSet/>
      <dgm:spPr/>
      <dgm:t>
        <a:bodyPr/>
        <a:lstStyle/>
        <a:p>
          <a:endParaRPr lang="en-US"/>
        </a:p>
      </dgm:t>
    </dgm:pt>
    <dgm:pt modelId="{0974BA9A-DE2D-42CD-A126-7EC6E8E3D4C7}" type="sibTrans" cxnId="{094821A6-5031-41C7-8366-ADBF2DEB6895}">
      <dgm:prSet/>
      <dgm:spPr/>
      <dgm:t>
        <a:bodyPr/>
        <a:lstStyle/>
        <a:p>
          <a:endParaRPr lang="en-US"/>
        </a:p>
      </dgm:t>
    </dgm:pt>
    <dgm:pt modelId="{346FD728-30D9-4A65-9BBF-110DEB25DFD3}" type="pres">
      <dgm:prSet presAssocID="{0822D9A4-3977-426C-B14B-0F7AABA6EDA5}" presName="diagram" presStyleCnt="0">
        <dgm:presLayoutVars>
          <dgm:dir/>
          <dgm:resizeHandles val="exact"/>
        </dgm:presLayoutVars>
      </dgm:prSet>
      <dgm:spPr/>
    </dgm:pt>
    <dgm:pt modelId="{4E9DEB54-9392-49BF-B451-9E5FEDB21450}" type="pres">
      <dgm:prSet presAssocID="{AB084965-148C-4967-A0D8-AEF4DCC17C60}" presName="node" presStyleLbl="node1" presStyleIdx="0" presStyleCnt="6">
        <dgm:presLayoutVars>
          <dgm:bulletEnabled val="1"/>
        </dgm:presLayoutVars>
      </dgm:prSet>
      <dgm:spPr/>
    </dgm:pt>
    <dgm:pt modelId="{FB78F8DD-9FAC-4526-9FF8-63C8DC72A802}" type="pres">
      <dgm:prSet presAssocID="{F5F71CBE-D96E-4C8C-92A4-4D813B8E34A4}" presName="sibTrans" presStyleCnt="0"/>
      <dgm:spPr/>
    </dgm:pt>
    <dgm:pt modelId="{E4A439D0-4BF7-46E4-83AB-03BD8B5B66EE}" type="pres">
      <dgm:prSet presAssocID="{59032A02-1AF5-4C09-BF5D-A276A02F2A09}" presName="node" presStyleLbl="node1" presStyleIdx="1" presStyleCnt="6">
        <dgm:presLayoutVars>
          <dgm:bulletEnabled val="1"/>
        </dgm:presLayoutVars>
      </dgm:prSet>
      <dgm:spPr/>
    </dgm:pt>
    <dgm:pt modelId="{DF698DD8-E8BE-48D3-B709-DAD4251E6E48}" type="pres">
      <dgm:prSet presAssocID="{2F9225A8-7286-425B-88DC-F16A9320CC8F}" presName="sibTrans" presStyleCnt="0"/>
      <dgm:spPr/>
    </dgm:pt>
    <dgm:pt modelId="{79B92585-0B83-43B5-808B-AD40C009ED25}" type="pres">
      <dgm:prSet presAssocID="{AFAC1AA6-8FF4-404D-AB8A-F1DAD71E1E91}" presName="node" presStyleLbl="node1" presStyleIdx="2" presStyleCnt="6">
        <dgm:presLayoutVars>
          <dgm:bulletEnabled val="1"/>
        </dgm:presLayoutVars>
      </dgm:prSet>
      <dgm:spPr/>
    </dgm:pt>
    <dgm:pt modelId="{402A373E-EE13-42B4-99F8-52D0D51EAAE4}" type="pres">
      <dgm:prSet presAssocID="{2A9C6E7B-1214-4BFD-BA30-7B825545C83F}" presName="sibTrans" presStyleCnt="0"/>
      <dgm:spPr/>
    </dgm:pt>
    <dgm:pt modelId="{CF6081F6-A947-4CD0-9D06-BBED6DB26D6B}" type="pres">
      <dgm:prSet presAssocID="{9B3B2E3B-6435-4F79-A307-A937C268D50A}" presName="node" presStyleLbl="node1" presStyleIdx="3" presStyleCnt="6">
        <dgm:presLayoutVars>
          <dgm:bulletEnabled val="1"/>
        </dgm:presLayoutVars>
      </dgm:prSet>
      <dgm:spPr/>
    </dgm:pt>
    <dgm:pt modelId="{7BA019F4-DA48-4734-837D-0F31C51EA57A}" type="pres">
      <dgm:prSet presAssocID="{A3F0D9C0-840A-4C31-BE95-286D945AA354}" presName="sibTrans" presStyleCnt="0"/>
      <dgm:spPr/>
    </dgm:pt>
    <dgm:pt modelId="{CF324749-8293-41E8-AA07-D76D2305AB9D}" type="pres">
      <dgm:prSet presAssocID="{6BEE092B-E58C-456D-96D9-F2C3E2CD492B}" presName="node" presStyleLbl="node1" presStyleIdx="4" presStyleCnt="6">
        <dgm:presLayoutVars>
          <dgm:bulletEnabled val="1"/>
        </dgm:presLayoutVars>
      </dgm:prSet>
      <dgm:spPr/>
    </dgm:pt>
    <dgm:pt modelId="{A1F731B2-9E6C-4EF2-B8A9-BB454B584579}" type="pres">
      <dgm:prSet presAssocID="{5FDCDF09-93CE-45EB-9F2D-9DCC17F317D7}" presName="sibTrans" presStyleCnt="0"/>
      <dgm:spPr/>
    </dgm:pt>
    <dgm:pt modelId="{CF7A8DED-DF4A-491B-AC1C-5986B654515A}" type="pres">
      <dgm:prSet presAssocID="{5E6E81AC-9E67-45B6-A0F3-0713470EE25A}" presName="node" presStyleLbl="node1" presStyleIdx="5" presStyleCnt="6">
        <dgm:presLayoutVars>
          <dgm:bulletEnabled val="1"/>
        </dgm:presLayoutVars>
      </dgm:prSet>
      <dgm:spPr/>
    </dgm:pt>
  </dgm:ptLst>
  <dgm:cxnLst>
    <dgm:cxn modelId="{77569D0E-E68C-4DE4-99F2-7A812ADCD233}" type="presOf" srcId="{9B3B2E3B-6435-4F79-A307-A937C268D50A}" destId="{CF6081F6-A947-4CD0-9D06-BBED6DB26D6B}" srcOrd="0" destOrd="0" presId="urn:microsoft.com/office/officeart/2005/8/layout/default"/>
    <dgm:cxn modelId="{614B9912-6464-4D69-8D89-74109BE4EDAD}" srcId="{0822D9A4-3977-426C-B14B-0F7AABA6EDA5}" destId="{AFAC1AA6-8FF4-404D-AB8A-F1DAD71E1E91}" srcOrd="2" destOrd="0" parTransId="{A8423325-441B-4DA9-9EDE-57A01959E878}" sibTransId="{2A9C6E7B-1214-4BFD-BA30-7B825545C83F}"/>
    <dgm:cxn modelId="{F741A719-EC67-4967-AEF6-BC95F56BC446}" srcId="{0822D9A4-3977-426C-B14B-0F7AABA6EDA5}" destId="{59032A02-1AF5-4C09-BF5D-A276A02F2A09}" srcOrd="1" destOrd="0" parTransId="{320CED35-C3F3-46A4-9859-EA3E7286B5C8}" sibTransId="{2F9225A8-7286-425B-88DC-F16A9320CC8F}"/>
    <dgm:cxn modelId="{FCD17855-6E6D-4DCB-94DB-7A971EA50650}" type="presOf" srcId="{AB084965-148C-4967-A0D8-AEF4DCC17C60}" destId="{4E9DEB54-9392-49BF-B451-9E5FEDB21450}" srcOrd="0" destOrd="0" presId="urn:microsoft.com/office/officeart/2005/8/layout/default"/>
    <dgm:cxn modelId="{3986698A-4C8D-4835-A78C-100C606B7E44}" type="presOf" srcId="{AFAC1AA6-8FF4-404D-AB8A-F1DAD71E1E91}" destId="{79B92585-0B83-43B5-808B-AD40C009ED25}" srcOrd="0" destOrd="0" presId="urn:microsoft.com/office/officeart/2005/8/layout/default"/>
    <dgm:cxn modelId="{F91B6A9B-5928-42B1-BD03-E8D7754B71B1}" srcId="{0822D9A4-3977-426C-B14B-0F7AABA6EDA5}" destId="{AB084965-148C-4967-A0D8-AEF4DCC17C60}" srcOrd="0" destOrd="0" parTransId="{4A4BE821-8047-44B3-AB68-A0A032F77F53}" sibTransId="{F5F71CBE-D96E-4C8C-92A4-4D813B8E34A4}"/>
    <dgm:cxn modelId="{094821A6-5031-41C7-8366-ADBF2DEB6895}" srcId="{0822D9A4-3977-426C-B14B-0F7AABA6EDA5}" destId="{5E6E81AC-9E67-45B6-A0F3-0713470EE25A}" srcOrd="5" destOrd="0" parTransId="{06BC4721-24A6-48E7-A130-DABD97015511}" sibTransId="{0974BA9A-DE2D-42CD-A126-7EC6E8E3D4C7}"/>
    <dgm:cxn modelId="{544D29AD-9803-4477-96AC-68428D772C28}" type="presOf" srcId="{59032A02-1AF5-4C09-BF5D-A276A02F2A09}" destId="{E4A439D0-4BF7-46E4-83AB-03BD8B5B66EE}" srcOrd="0" destOrd="0" presId="urn:microsoft.com/office/officeart/2005/8/layout/default"/>
    <dgm:cxn modelId="{6FFAEABC-01CE-4382-B2BF-01A94AADC166}" type="presOf" srcId="{6BEE092B-E58C-456D-96D9-F2C3E2CD492B}" destId="{CF324749-8293-41E8-AA07-D76D2305AB9D}" srcOrd="0" destOrd="0" presId="urn:microsoft.com/office/officeart/2005/8/layout/default"/>
    <dgm:cxn modelId="{44DC9ECE-E52F-4EB7-864B-7946BF59A786}" type="presOf" srcId="{0822D9A4-3977-426C-B14B-0F7AABA6EDA5}" destId="{346FD728-30D9-4A65-9BBF-110DEB25DFD3}" srcOrd="0" destOrd="0" presId="urn:microsoft.com/office/officeart/2005/8/layout/default"/>
    <dgm:cxn modelId="{745094DE-2DC0-41FA-BBAA-99EF1C01B351}" srcId="{0822D9A4-3977-426C-B14B-0F7AABA6EDA5}" destId="{9B3B2E3B-6435-4F79-A307-A937C268D50A}" srcOrd="3" destOrd="0" parTransId="{C56A34AF-34F2-4C84-B560-28D65C79E27A}" sibTransId="{A3F0D9C0-840A-4C31-BE95-286D945AA354}"/>
    <dgm:cxn modelId="{9EB252EF-2A90-434A-919D-1B1BBB65D573}" type="presOf" srcId="{5E6E81AC-9E67-45B6-A0F3-0713470EE25A}" destId="{CF7A8DED-DF4A-491B-AC1C-5986B654515A}" srcOrd="0" destOrd="0" presId="urn:microsoft.com/office/officeart/2005/8/layout/default"/>
    <dgm:cxn modelId="{09BEF9F7-4E50-45EE-B38E-E66D06B0EA40}" srcId="{0822D9A4-3977-426C-B14B-0F7AABA6EDA5}" destId="{6BEE092B-E58C-456D-96D9-F2C3E2CD492B}" srcOrd="4" destOrd="0" parTransId="{94663F05-B125-4433-95C5-B62AB773E359}" sibTransId="{5FDCDF09-93CE-45EB-9F2D-9DCC17F317D7}"/>
    <dgm:cxn modelId="{D8EBFBD5-DE8A-495E-9E81-EBC8C0397BC7}" type="presParOf" srcId="{346FD728-30D9-4A65-9BBF-110DEB25DFD3}" destId="{4E9DEB54-9392-49BF-B451-9E5FEDB21450}" srcOrd="0" destOrd="0" presId="urn:microsoft.com/office/officeart/2005/8/layout/default"/>
    <dgm:cxn modelId="{6DDAA9A5-9A56-43D8-A061-B86E5CCF1E4E}" type="presParOf" srcId="{346FD728-30D9-4A65-9BBF-110DEB25DFD3}" destId="{FB78F8DD-9FAC-4526-9FF8-63C8DC72A802}" srcOrd="1" destOrd="0" presId="urn:microsoft.com/office/officeart/2005/8/layout/default"/>
    <dgm:cxn modelId="{C4F8308A-AB3F-4263-8B6E-C77B09F14446}" type="presParOf" srcId="{346FD728-30D9-4A65-9BBF-110DEB25DFD3}" destId="{E4A439D0-4BF7-46E4-83AB-03BD8B5B66EE}" srcOrd="2" destOrd="0" presId="urn:microsoft.com/office/officeart/2005/8/layout/default"/>
    <dgm:cxn modelId="{E0406C90-2236-4AD5-92F7-C572327F9A04}" type="presParOf" srcId="{346FD728-30D9-4A65-9BBF-110DEB25DFD3}" destId="{DF698DD8-E8BE-48D3-B709-DAD4251E6E48}" srcOrd="3" destOrd="0" presId="urn:microsoft.com/office/officeart/2005/8/layout/default"/>
    <dgm:cxn modelId="{246310A4-D89D-4D57-BCF3-D8C444E4AA6E}" type="presParOf" srcId="{346FD728-30D9-4A65-9BBF-110DEB25DFD3}" destId="{79B92585-0B83-43B5-808B-AD40C009ED25}" srcOrd="4" destOrd="0" presId="urn:microsoft.com/office/officeart/2005/8/layout/default"/>
    <dgm:cxn modelId="{BC42225D-E657-4654-AD8D-8BDC7DCC976D}" type="presParOf" srcId="{346FD728-30D9-4A65-9BBF-110DEB25DFD3}" destId="{402A373E-EE13-42B4-99F8-52D0D51EAAE4}" srcOrd="5" destOrd="0" presId="urn:microsoft.com/office/officeart/2005/8/layout/default"/>
    <dgm:cxn modelId="{3045031C-398A-48B6-8F86-51652CAEDEBE}" type="presParOf" srcId="{346FD728-30D9-4A65-9BBF-110DEB25DFD3}" destId="{CF6081F6-A947-4CD0-9D06-BBED6DB26D6B}" srcOrd="6" destOrd="0" presId="urn:microsoft.com/office/officeart/2005/8/layout/default"/>
    <dgm:cxn modelId="{829B37D3-0037-46AC-AAB4-67797F75A1FB}" type="presParOf" srcId="{346FD728-30D9-4A65-9BBF-110DEB25DFD3}" destId="{7BA019F4-DA48-4734-837D-0F31C51EA57A}" srcOrd="7" destOrd="0" presId="urn:microsoft.com/office/officeart/2005/8/layout/default"/>
    <dgm:cxn modelId="{AAFA4B3F-19A8-44A9-8AB3-1F8CCDCEC951}" type="presParOf" srcId="{346FD728-30D9-4A65-9BBF-110DEB25DFD3}" destId="{CF324749-8293-41E8-AA07-D76D2305AB9D}" srcOrd="8" destOrd="0" presId="urn:microsoft.com/office/officeart/2005/8/layout/default"/>
    <dgm:cxn modelId="{F852551B-8543-4D3F-BFA1-16D04D37D81C}" type="presParOf" srcId="{346FD728-30D9-4A65-9BBF-110DEB25DFD3}" destId="{A1F731B2-9E6C-4EF2-B8A9-BB454B584579}" srcOrd="9" destOrd="0" presId="urn:microsoft.com/office/officeart/2005/8/layout/default"/>
    <dgm:cxn modelId="{8A239624-EAA8-47D6-A813-9C6F6466175E}" type="presParOf" srcId="{346FD728-30D9-4A65-9BBF-110DEB25DFD3}" destId="{CF7A8DED-DF4A-491B-AC1C-5986B654515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DEB54-9392-49BF-B451-9E5FEDB21450}">
      <dsp:nvSpPr>
        <dsp:cNvPr id="0" name=""/>
        <dsp:cNvSpPr/>
      </dsp:nvSpPr>
      <dsp:spPr>
        <a:xfrm>
          <a:off x="59039" y="1334"/>
          <a:ext cx="2450024" cy="14700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/>
            <a:t>reglarea vitezei ventilatorului din aplicație</a:t>
          </a:r>
          <a:endParaRPr lang="en-US" sz="1600" kern="1200"/>
        </a:p>
      </dsp:txBody>
      <dsp:txXfrm>
        <a:off x="59039" y="1334"/>
        <a:ext cx="2450024" cy="1470014"/>
      </dsp:txXfrm>
    </dsp:sp>
    <dsp:sp modelId="{E4A439D0-4BF7-46E4-83AB-03BD8B5B66EE}">
      <dsp:nvSpPr>
        <dsp:cNvPr id="0" name=""/>
        <dsp:cNvSpPr/>
      </dsp:nvSpPr>
      <dsp:spPr>
        <a:xfrm>
          <a:off x="2754066" y="1334"/>
          <a:ext cx="2450024" cy="14700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/>
            <a:t>implementarea unui sistem de încălzire</a:t>
          </a:r>
          <a:endParaRPr lang="en-US" sz="1600" kern="1200"/>
        </a:p>
      </dsp:txBody>
      <dsp:txXfrm>
        <a:off x="2754066" y="1334"/>
        <a:ext cx="2450024" cy="1470014"/>
      </dsp:txXfrm>
    </dsp:sp>
    <dsp:sp modelId="{79B92585-0B83-43B5-808B-AD40C009ED25}">
      <dsp:nvSpPr>
        <dsp:cNvPr id="0" name=""/>
        <dsp:cNvSpPr/>
      </dsp:nvSpPr>
      <dsp:spPr>
        <a:xfrm>
          <a:off x="5449093" y="1334"/>
          <a:ext cx="2450024" cy="14700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/>
            <a:t>pornirea ventilatorului la atingerea unei temperaturi specifice</a:t>
          </a:r>
          <a:endParaRPr lang="en-US" sz="1600" kern="1200"/>
        </a:p>
      </dsp:txBody>
      <dsp:txXfrm>
        <a:off x="5449093" y="1334"/>
        <a:ext cx="2450024" cy="1470014"/>
      </dsp:txXfrm>
    </dsp:sp>
    <dsp:sp modelId="{CF6081F6-A947-4CD0-9D06-BBED6DB26D6B}">
      <dsp:nvSpPr>
        <dsp:cNvPr id="0" name=""/>
        <dsp:cNvSpPr/>
      </dsp:nvSpPr>
      <dsp:spPr>
        <a:xfrm>
          <a:off x="8144119" y="1334"/>
          <a:ext cx="2450024" cy="14700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/>
            <a:t>instalarea unei baterii de rezerva pentru sistem pentru a asigura functionarea in caz de intrerupere a alimentarii cu energie electrica</a:t>
          </a:r>
          <a:endParaRPr lang="en-US" sz="1600" kern="1200"/>
        </a:p>
      </dsp:txBody>
      <dsp:txXfrm>
        <a:off x="8144119" y="1334"/>
        <a:ext cx="2450024" cy="1470014"/>
      </dsp:txXfrm>
    </dsp:sp>
    <dsp:sp modelId="{CF324749-8293-41E8-AA07-D76D2305AB9D}">
      <dsp:nvSpPr>
        <dsp:cNvPr id="0" name=""/>
        <dsp:cNvSpPr/>
      </dsp:nvSpPr>
      <dsp:spPr>
        <a:xfrm>
          <a:off x="2754066" y="1716351"/>
          <a:ext cx="2450024" cy="147001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/>
            <a:t>adaugarea unei functionalitati pentru detectia automata a erorilor si notificarea utilizatorului in caz de probleme</a:t>
          </a:r>
          <a:endParaRPr lang="en-US" sz="1600" kern="1200"/>
        </a:p>
      </dsp:txBody>
      <dsp:txXfrm>
        <a:off x="2754066" y="1716351"/>
        <a:ext cx="2450024" cy="1470014"/>
      </dsp:txXfrm>
    </dsp:sp>
    <dsp:sp modelId="{CF7A8DED-DF4A-491B-AC1C-5986B654515A}">
      <dsp:nvSpPr>
        <dsp:cNvPr id="0" name=""/>
        <dsp:cNvSpPr/>
      </dsp:nvSpPr>
      <dsp:spPr>
        <a:xfrm>
          <a:off x="5449093" y="1716351"/>
          <a:ext cx="2450024" cy="14700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oprirea</a:t>
          </a:r>
          <a:r>
            <a:rPr lang="ro-RO" sz="1600" kern="1200" dirty="0"/>
            <a:t> de urgenta a sistemului in cazul unei </a:t>
          </a:r>
          <a:r>
            <a:rPr lang="ro-RO" sz="1600" kern="1200" dirty="0" err="1"/>
            <a:t>defectiuni</a:t>
          </a:r>
          <a:r>
            <a:rPr lang="ro-RO" sz="1600" kern="1200" dirty="0"/>
            <a:t> critice</a:t>
          </a:r>
          <a:endParaRPr lang="en-US" sz="1600" kern="1200" dirty="0"/>
        </a:p>
      </dsp:txBody>
      <dsp:txXfrm>
        <a:off x="5449093" y="1716351"/>
        <a:ext cx="2450024" cy="1470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1:45:58.9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1:46:00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1:46:02.7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1:46:05.4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1:46:07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1:46:08.7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5/30/2024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10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2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6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9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4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2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1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6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ivemq.com/hivemq/latest/user-guide/index.html" TargetMode="External"/><Relationship Id="rId2" Type="http://schemas.openxmlformats.org/officeDocument/2006/relationships/hyperlink" Target="https://www.mdpi.com/1424-8220/21/11/378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odered.org/docs/getting-started/raspberrypi" TargetMode="External"/><Relationship Id="rId4" Type="http://schemas.openxmlformats.org/officeDocument/2006/relationships/hyperlink" Target="https://www.raspberrypi.com/documentation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5.png"/><Relationship Id="rId9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B765893-2654-B9A3-984B-514594AC8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872341"/>
            <a:ext cx="4655719" cy="2722164"/>
          </a:xfrm>
        </p:spPr>
        <p:txBody>
          <a:bodyPr>
            <a:normAutofit fontScale="90000"/>
          </a:bodyPr>
          <a:lstStyle/>
          <a:p>
            <a:r>
              <a:rPr lang="en-US" dirty="0"/>
              <a:t>Home Automation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F0B026AB-8638-4540-DC4D-15FDC58AA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780300" cy="1681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Țolea Gabriela-Lavinia</a:t>
            </a:r>
          </a:p>
          <a:p>
            <a:r>
              <a:rPr lang="en-US" dirty="0"/>
              <a:t> </a:t>
            </a:r>
            <a:r>
              <a:rPr lang="en-US" dirty="0" err="1"/>
              <a:t>Știr</a:t>
            </a:r>
            <a:r>
              <a:rPr lang="en-US" dirty="0"/>
              <a:t> Ionela-Eliza </a:t>
            </a:r>
          </a:p>
          <a:p>
            <a:r>
              <a:rPr lang="en-US" dirty="0" err="1"/>
              <a:t>Țărnău</a:t>
            </a:r>
            <a:r>
              <a:rPr lang="en-US" dirty="0"/>
              <a:t> Alexandru-Adrian</a:t>
            </a:r>
          </a:p>
          <a:p>
            <a:r>
              <a:rPr lang="en-US" dirty="0" err="1"/>
              <a:t>Tătar</a:t>
            </a:r>
            <a:r>
              <a:rPr lang="en-US" dirty="0"/>
              <a:t> </a:t>
            </a:r>
            <a:r>
              <a:rPr lang="en-US" dirty="0" err="1"/>
              <a:t>Matei</a:t>
            </a:r>
            <a:r>
              <a:rPr lang="en-US" dirty="0"/>
              <a:t> </a:t>
            </a:r>
          </a:p>
        </p:txBody>
      </p:sp>
      <p:pic>
        <p:nvPicPr>
          <p:cNvPr id="4" name="Picture 3" descr="A colourful light bulb with business icons">
            <a:extLst>
              <a:ext uri="{FF2B5EF4-FFF2-40B4-BE49-F238E27FC236}">
                <a16:creationId xmlns:a16="http://schemas.microsoft.com/office/drawing/2014/main" id="{8E6FA40A-948E-2BCC-FB31-842F3DEDF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2" r="23278" b="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0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8313148-7400-CFA8-285D-44A7C757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463" y="198501"/>
            <a:ext cx="4647738" cy="7781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56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stare</a:t>
            </a:r>
          </a:p>
        </p:txBody>
      </p:sp>
      <p:pic>
        <p:nvPicPr>
          <p:cNvPr id="5" name="Substituent conținut 4" descr="O imagine care conține diagramă, linie, text, Interval&#10;&#10;Descriere generată automat">
            <a:extLst>
              <a:ext uri="{FF2B5EF4-FFF2-40B4-BE49-F238E27FC236}">
                <a16:creationId xmlns:a16="http://schemas.microsoft.com/office/drawing/2014/main" id="{6391AAA6-A16A-89DB-6CB9-C8FF18146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3" y="1283172"/>
            <a:ext cx="11786894" cy="4154879"/>
          </a:xfrm>
          <a:prstGeom prst="rect">
            <a:avLst/>
          </a:prstGeom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851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16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45614FB-207E-5E33-6A91-36DAA0741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80" y="866351"/>
            <a:ext cx="8597266" cy="13670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9600" kern="1200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 de </a:t>
            </a:r>
            <a:r>
              <a:rPr lang="en-US" sz="9600" kern="1200" spc="-1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functionare</a:t>
            </a:r>
            <a:endParaRPr lang="en-US" sz="9600" kern="1200" spc="-15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81A325A-C3B8-D613-E3EB-E33050E1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852" y="2774008"/>
            <a:ext cx="8738781" cy="1850571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Motion Sensor + led</a:t>
            </a:r>
          </a:p>
          <a:p>
            <a:pPr marL="457200" indent="-457200">
              <a:buAutoNum type="arabicPeriod"/>
            </a:pPr>
            <a:r>
              <a:rPr lang="en-US" dirty="0"/>
              <a:t>Ventilator </a:t>
            </a:r>
            <a:r>
              <a:rPr lang="en-US" dirty="0" err="1"/>
              <a:t>controlat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Dashboard</a:t>
            </a:r>
          </a:p>
          <a:p>
            <a:pPr marL="457200" indent="-457200">
              <a:buAutoNum type="arabicPeriod"/>
            </a:pPr>
            <a:r>
              <a:rPr lang="en-US" dirty="0"/>
              <a:t>Led </a:t>
            </a:r>
            <a:r>
              <a:rPr lang="en-US" dirty="0" err="1"/>
              <a:t>controlat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Dashboard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0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5-29 at 21.28.41_ee14b97e">
            <a:hlinkClick r:id="" action="ppaction://media"/>
            <a:extLst>
              <a:ext uri="{FF2B5EF4-FFF2-40B4-BE49-F238E27FC236}">
                <a16:creationId xmlns:a16="http://schemas.microsoft.com/office/drawing/2014/main" id="{87DD9C71-EEA0-5973-31A5-62602A398D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8395" y="289064"/>
            <a:ext cx="8816975" cy="62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4-05-29 at 21.31.42_403acd86">
            <a:hlinkClick r:id="" action="ppaction://media"/>
            <a:extLst>
              <a:ext uri="{FF2B5EF4-FFF2-40B4-BE49-F238E27FC236}">
                <a16:creationId xmlns:a16="http://schemas.microsoft.com/office/drawing/2014/main" id="{7C813B87-E1EC-008C-FCB6-5ADB48E6B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281" y="147897"/>
            <a:ext cx="9187089" cy="65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4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4-05-29 at 21.34.07_3dacff6d">
            <a:hlinkClick r:id="" action="ppaction://media"/>
            <a:extLst>
              <a:ext uri="{FF2B5EF4-FFF2-40B4-BE49-F238E27FC236}">
                <a16:creationId xmlns:a16="http://schemas.microsoft.com/office/drawing/2014/main" id="{BA60CF6A-8C36-274D-7FD9-8CE785C30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3682" y="32165"/>
            <a:ext cx="6574518" cy="67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7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A16EF76-80F5-421B-115E-C07CC5BC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en-US" dirty="0"/>
              <a:t>Functii de </a:t>
            </a:r>
            <a:r>
              <a:rPr lang="en-US" dirty="0" err="1"/>
              <a:t>siguranta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imbunatatiri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ubstituent conținut 2">
            <a:extLst>
              <a:ext uri="{FF2B5EF4-FFF2-40B4-BE49-F238E27FC236}">
                <a16:creationId xmlns:a16="http://schemas.microsoft.com/office/drawing/2014/main" id="{57A9C004-326D-5DDA-AD15-DAC77C1C9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236488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5538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10EA52-8D85-ED4E-9B4F-4D5E1BE16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3243671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9374EF9A-BC56-0B62-2259-6BB37F87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779" y="1204721"/>
            <a:ext cx="6925552" cy="1446550"/>
          </a:xfrm>
        </p:spPr>
        <p:txBody>
          <a:bodyPr>
            <a:normAutofit/>
          </a:bodyPr>
          <a:lstStyle/>
          <a:p>
            <a:r>
              <a:rPr lang="en-US" dirty="0" err="1"/>
              <a:t>Bibliografie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01B9CBF-CF1B-C28F-AEBE-50B150A80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059" y="2901662"/>
            <a:ext cx="6925552" cy="297970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GB" sz="1500" dirty="0"/>
              <a:t>"Home Automation System with Raspberry Pi“ (</a:t>
            </a:r>
            <a:r>
              <a:rPr lang="en-GB" sz="1500" dirty="0">
                <a:hlinkClick r:id="rId2"/>
              </a:rPr>
              <a:t>https://www.mdpi.com/1424-8220/21/11/3784</a:t>
            </a:r>
            <a:r>
              <a:rPr lang="en-GB" sz="1500" dirty="0"/>
              <a:t>)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GB" sz="1500" dirty="0" err="1"/>
              <a:t>HiveMQ</a:t>
            </a:r>
            <a:r>
              <a:rPr lang="en-GB" sz="1500" dirty="0"/>
              <a:t> Documentation (</a:t>
            </a:r>
            <a:r>
              <a:rPr lang="en-GB" sz="1500" dirty="0">
                <a:hlinkClick r:id="rId3"/>
              </a:rPr>
              <a:t>https://docs.hivemq.com/hivemq/latest/user-guide/index.html</a:t>
            </a:r>
            <a:r>
              <a:rPr lang="en-GB" sz="1500" dirty="0"/>
              <a:t>)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GB" sz="1500" dirty="0"/>
              <a:t>Raspberry Pi Documentation (</a:t>
            </a:r>
            <a:r>
              <a:rPr lang="en-GB" sz="1500" dirty="0">
                <a:hlinkClick r:id="rId4"/>
              </a:rPr>
              <a:t>https://www.raspberrypi.com/documentation/</a:t>
            </a:r>
            <a:r>
              <a:rPr lang="en-GB" sz="1500" b="1" dirty="0"/>
              <a:t>)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GB" sz="1500" dirty="0"/>
              <a:t>Node-RED running on Raspberry Pi (</a:t>
            </a:r>
            <a:r>
              <a:rPr lang="en-GB" sz="1500" dirty="0">
                <a:hlinkClick r:id="rId5"/>
              </a:rPr>
              <a:t>https://nodered.org/docs/getting-started/raspberrypi</a:t>
            </a:r>
            <a:r>
              <a:rPr lang="en-GB" sz="1500" dirty="0"/>
              <a:t>)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GB" sz="1500" dirty="0" err="1"/>
              <a:t>Aplicatii</a:t>
            </a:r>
            <a:r>
              <a:rPr lang="en-GB" sz="1500" dirty="0"/>
              <a:t> introductive in Node-RED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GB" sz="1500" dirty="0"/>
              <a:t>OPC UA MySQL to MQTT</a:t>
            </a:r>
            <a:endParaRPr lang="en-US" sz="1500" dirty="0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E66CC1C4-3013-CB4A-8BF8-FDFE9B8E4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623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0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9D774DC-E37B-D42E-2C98-8FB73CEC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520" y="2119120"/>
            <a:ext cx="8469995" cy="2028337"/>
          </a:xfrm>
        </p:spPr>
        <p:txBody>
          <a:bodyPr>
            <a:normAutofit/>
          </a:bodyPr>
          <a:lstStyle/>
          <a:p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 </a:t>
            </a:r>
            <a:r>
              <a:rPr lang="en-US" sz="1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multumim</a:t>
            </a:r>
            <a:r>
              <a:rPr 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536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2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Cross 1034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36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BEC6BF8-F90A-2122-97AF-F3DD0672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r>
              <a:rPr lang="en-US" dirty="0" err="1"/>
              <a:t>Introducere</a:t>
            </a:r>
            <a:endParaRPr lang="en-US" dirty="0"/>
          </a:p>
        </p:txBody>
      </p:sp>
      <p:sp>
        <p:nvSpPr>
          <p:cNvPr id="1042" name="Content Placeholder 1029">
            <a:extLst>
              <a:ext uri="{FF2B5EF4-FFF2-40B4-BE49-F238E27FC236}">
                <a16:creationId xmlns:a16="http://schemas.microsoft.com/office/drawing/2014/main" id="{7C9B3037-254D-98FD-9634-2DD5DB4E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Home automation (</a:t>
            </a:r>
            <a:r>
              <a:rPr lang="en-US" dirty="0" err="1"/>
              <a:t>automatizarea</a:t>
            </a:r>
            <a:r>
              <a:rPr lang="en-US" dirty="0"/>
              <a:t> </a:t>
            </a:r>
            <a:r>
              <a:rPr lang="en-US" dirty="0" err="1"/>
              <a:t>locuinței</a:t>
            </a:r>
            <a:r>
              <a:rPr lang="en-US" dirty="0"/>
              <a:t>), </a:t>
            </a:r>
            <a:r>
              <a:rPr lang="en-US" dirty="0" err="1"/>
              <a:t>constă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tehnologiei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ajuta</a:t>
            </a:r>
            <a:r>
              <a:rPr lang="en-US" dirty="0"/>
              <a:t> </a:t>
            </a:r>
            <a:r>
              <a:rPr lang="en-US" dirty="0" err="1"/>
              <a:t>utilizatorii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gestioneze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controleze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dispozitive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-o </a:t>
            </a:r>
            <a:r>
              <a:rPr lang="en-US" dirty="0" err="1"/>
              <a:t>locuință</a:t>
            </a: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026" name="Picture 2" descr="Smart Home 101: How to Get Started with Home Automation | Greener Ideal">
            <a:extLst>
              <a:ext uri="{FF2B5EF4-FFF2-40B4-BE49-F238E27FC236}">
                <a16:creationId xmlns:a16="http://schemas.microsoft.com/office/drawing/2014/main" id="{21EC66FE-C3AD-ED4D-4CE0-17B722FA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709" y="1532227"/>
            <a:ext cx="5731624" cy="40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6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3F400BA-AAF8-7CAF-51C9-61181CE7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utilizate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2EAA62D-84BB-7187-A2C5-D1AF89350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</p:spPr>
        <p:txBody>
          <a:bodyPr>
            <a:normAutofit/>
          </a:bodyPr>
          <a:lstStyle/>
          <a:p>
            <a:r>
              <a:rPr lang="en-US" dirty="0"/>
              <a:t>Raspberry Pi 2</a:t>
            </a:r>
          </a:p>
          <a:p>
            <a:r>
              <a:rPr lang="en-US" dirty="0"/>
              <a:t>Modul controller L298N cu 2 </a:t>
            </a:r>
            <a:r>
              <a:rPr lang="en-US" dirty="0" err="1"/>
              <a:t>canale</a:t>
            </a:r>
            <a:endParaRPr lang="en-US" dirty="0"/>
          </a:p>
          <a:p>
            <a:r>
              <a:rPr lang="en-US" dirty="0" err="1"/>
              <a:t>Leduri</a:t>
            </a:r>
            <a:endParaRPr lang="en-US" dirty="0"/>
          </a:p>
          <a:p>
            <a:r>
              <a:rPr lang="en-US" dirty="0"/>
              <a:t>Motor DC</a:t>
            </a:r>
          </a:p>
          <a:p>
            <a:r>
              <a:rPr lang="en-US" dirty="0" err="1"/>
              <a:t>Senzori</a:t>
            </a:r>
            <a:r>
              <a:rPr lang="en-US" dirty="0"/>
              <a:t> (DHT11 </a:t>
            </a:r>
            <a:r>
              <a:rPr lang="en-US" dirty="0" err="1"/>
              <a:t>si</a:t>
            </a:r>
            <a:r>
              <a:rPr lang="en-US" dirty="0"/>
              <a:t> Motion Sensor)</a:t>
            </a:r>
          </a:p>
        </p:txBody>
      </p:sp>
      <p:pic>
        <p:nvPicPr>
          <p:cNvPr id="5" name="Imagine 4" descr="O imagine care conține Cabluri electrice, cablu, circuit, Inginerie electronică&#10;&#10;Descriere generată automat">
            <a:extLst>
              <a:ext uri="{FF2B5EF4-FFF2-40B4-BE49-F238E27FC236}">
                <a16:creationId xmlns:a16="http://schemas.microsoft.com/office/drawing/2014/main" id="{782E3050-298C-87A2-8331-7FD517549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4" r="1" b="6568"/>
          <a:stretch/>
        </p:blipFill>
        <p:spPr>
          <a:xfrm>
            <a:off x="5279276" y="0"/>
            <a:ext cx="6967758" cy="685799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8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1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396A824-329D-9D3A-0A7E-3E196F33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40" y="1625608"/>
            <a:ext cx="2976767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Arhitectura</a:t>
            </a:r>
            <a:r>
              <a:rPr lang="en-US" sz="47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7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sistemului</a:t>
            </a:r>
            <a:endParaRPr lang="en-US" sz="47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8E1ED9EE-2570-CC2A-6767-DB0943A44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192" y="1096772"/>
            <a:ext cx="5795550" cy="5418839"/>
          </a:xfrm>
          <a:prstGeom prst="rect">
            <a:avLst/>
          </a:prstGeom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851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are 5">
            <a:extLst>
              <a:ext uri="{FF2B5EF4-FFF2-40B4-BE49-F238E27FC236}">
                <a16:creationId xmlns:a16="http://schemas.microsoft.com/office/drawing/2014/main" id="{2583BFDA-294F-EAC9-859F-7D42FC0A29C3}"/>
              </a:ext>
            </a:extLst>
          </p:cNvPr>
          <p:cNvGrpSpPr/>
          <p:nvPr/>
        </p:nvGrpSpPr>
        <p:grpSpPr>
          <a:xfrm>
            <a:off x="3701023" y="1839480"/>
            <a:ext cx="98280" cy="11520"/>
            <a:chOff x="3701023" y="1839480"/>
            <a:chExt cx="98280" cy="1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Cerneală 2">
                  <a:extLst>
                    <a:ext uri="{FF2B5EF4-FFF2-40B4-BE49-F238E27FC236}">
                      <a16:creationId xmlns:a16="http://schemas.microsoft.com/office/drawing/2014/main" id="{0FDF230A-6336-5B14-C3B0-3C86B4CE4B8D}"/>
                    </a:ext>
                  </a:extLst>
                </p14:cNvPr>
                <p14:cNvContentPartPr/>
                <p14:nvPr/>
              </p14:nvContentPartPr>
              <p14:xfrm>
                <a:off x="3798943" y="1839480"/>
                <a:ext cx="360" cy="360"/>
              </p14:xfrm>
            </p:contentPart>
          </mc:Choice>
          <mc:Fallback>
            <p:pic>
              <p:nvPicPr>
                <p:cNvPr id="3" name="Cerneală 2">
                  <a:extLst>
                    <a:ext uri="{FF2B5EF4-FFF2-40B4-BE49-F238E27FC236}">
                      <a16:creationId xmlns:a16="http://schemas.microsoft.com/office/drawing/2014/main" id="{0FDF230A-6336-5B14-C3B0-3C86B4CE4B8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36303" y="1776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Cerneală 3">
                  <a:extLst>
                    <a:ext uri="{FF2B5EF4-FFF2-40B4-BE49-F238E27FC236}">
                      <a16:creationId xmlns:a16="http://schemas.microsoft.com/office/drawing/2014/main" id="{0B2547DF-4F5A-C8CA-DECB-45EB975EE732}"/>
                    </a:ext>
                  </a:extLst>
                </p14:cNvPr>
                <p14:cNvContentPartPr/>
                <p14:nvPr/>
              </p14:nvContentPartPr>
              <p14:xfrm>
                <a:off x="3701023" y="1850640"/>
                <a:ext cx="360" cy="360"/>
              </p14:xfrm>
            </p:contentPart>
          </mc:Choice>
          <mc:Fallback>
            <p:pic>
              <p:nvPicPr>
                <p:cNvPr id="4" name="Cerneală 3">
                  <a:extLst>
                    <a:ext uri="{FF2B5EF4-FFF2-40B4-BE49-F238E27FC236}">
                      <a16:creationId xmlns:a16="http://schemas.microsoft.com/office/drawing/2014/main" id="{0B2547DF-4F5A-C8CA-DECB-45EB975EE73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38023" y="1788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are 11">
            <a:extLst>
              <a:ext uri="{FF2B5EF4-FFF2-40B4-BE49-F238E27FC236}">
                <a16:creationId xmlns:a16="http://schemas.microsoft.com/office/drawing/2014/main" id="{484C1F9D-EFE8-F68E-B4BD-436EFE064CC8}"/>
              </a:ext>
            </a:extLst>
          </p:cNvPr>
          <p:cNvGrpSpPr/>
          <p:nvPr/>
        </p:nvGrpSpPr>
        <p:grpSpPr>
          <a:xfrm>
            <a:off x="3984343" y="1839480"/>
            <a:ext cx="108720" cy="11520"/>
            <a:chOff x="3984343" y="1839480"/>
            <a:chExt cx="108720" cy="1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Cerneală 6">
                  <a:extLst>
                    <a:ext uri="{FF2B5EF4-FFF2-40B4-BE49-F238E27FC236}">
                      <a16:creationId xmlns:a16="http://schemas.microsoft.com/office/drawing/2014/main" id="{B2BE2242-3F0A-43D3-EFE5-0A873BD4DF25}"/>
                    </a:ext>
                  </a:extLst>
                </p14:cNvPr>
                <p14:cNvContentPartPr/>
                <p14:nvPr/>
              </p14:nvContentPartPr>
              <p14:xfrm>
                <a:off x="4049503" y="1839480"/>
                <a:ext cx="360" cy="360"/>
              </p14:xfrm>
            </p:contentPart>
          </mc:Choice>
          <mc:Fallback>
            <p:pic>
              <p:nvPicPr>
                <p:cNvPr id="7" name="Cerneală 6">
                  <a:extLst>
                    <a:ext uri="{FF2B5EF4-FFF2-40B4-BE49-F238E27FC236}">
                      <a16:creationId xmlns:a16="http://schemas.microsoft.com/office/drawing/2014/main" id="{B2BE2242-3F0A-43D3-EFE5-0A873BD4DF2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86863" y="1776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Cerneală 7">
                  <a:extLst>
                    <a:ext uri="{FF2B5EF4-FFF2-40B4-BE49-F238E27FC236}">
                      <a16:creationId xmlns:a16="http://schemas.microsoft.com/office/drawing/2014/main" id="{653C38AD-83BE-26A1-70F7-77D112A1BA6B}"/>
                    </a:ext>
                  </a:extLst>
                </p14:cNvPr>
                <p14:cNvContentPartPr/>
                <p14:nvPr/>
              </p14:nvContentPartPr>
              <p14:xfrm>
                <a:off x="4092703" y="1850640"/>
                <a:ext cx="360" cy="360"/>
              </p14:xfrm>
            </p:contentPart>
          </mc:Choice>
          <mc:Fallback>
            <p:pic>
              <p:nvPicPr>
                <p:cNvPr id="8" name="Cerneală 7">
                  <a:extLst>
                    <a:ext uri="{FF2B5EF4-FFF2-40B4-BE49-F238E27FC236}">
                      <a16:creationId xmlns:a16="http://schemas.microsoft.com/office/drawing/2014/main" id="{653C38AD-83BE-26A1-70F7-77D112A1BA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30063" y="1788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Cerneală 10">
                  <a:extLst>
                    <a:ext uri="{FF2B5EF4-FFF2-40B4-BE49-F238E27FC236}">
                      <a16:creationId xmlns:a16="http://schemas.microsoft.com/office/drawing/2014/main" id="{1021D3FE-2F0A-A3EA-0646-DE67EFC3EFFF}"/>
                    </a:ext>
                  </a:extLst>
                </p14:cNvPr>
                <p14:cNvContentPartPr/>
                <p14:nvPr/>
              </p14:nvContentPartPr>
              <p14:xfrm>
                <a:off x="3984343" y="1839480"/>
                <a:ext cx="360" cy="360"/>
              </p14:xfrm>
            </p:contentPart>
          </mc:Choice>
          <mc:Fallback>
            <p:pic>
              <p:nvPicPr>
                <p:cNvPr id="11" name="Cerneală 10">
                  <a:extLst>
                    <a:ext uri="{FF2B5EF4-FFF2-40B4-BE49-F238E27FC236}">
                      <a16:creationId xmlns:a16="http://schemas.microsoft.com/office/drawing/2014/main" id="{1021D3FE-2F0A-A3EA-0646-DE67EFC3EFF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21343" y="1776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06EFC9A3-F1E4-1932-AC37-EA2CC329DAEA}"/>
                  </a:ext>
                </a:extLst>
              </p14:cNvPr>
              <p14:cNvContentPartPr/>
              <p14:nvPr/>
            </p14:nvContentPartPr>
            <p14:xfrm>
              <a:off x="3853303" y="1850640"/>
              <a:ext cx="360" cy="36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06EFC9A3-F1E4-1932-AC37-EA2CC329DA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0663" y="178800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asetăText 15">
            <a:extLst>
              <a:ext uri="{FF2B5EF4-FFF2-40B4-BE49-F238E27FC236}">
                <a16:creationId xmlns:a16="http://schemas.microsoft.com/office/drawing/2014/main" id="{998F4D5E-3BE3-7890-8F43-DCA34C6ADF79}"/>
              </a:ext>
            </a:extLst>
          </p:cNvPr>
          <p:cNvSpPr txBox="1"/>
          <p:nvPr/>
        </p:nvSpPr>
        <p:spPr>
          <a:xfrm>
            <a:off x="3466666" y="1696751"/>
            <a:ext cx="794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HiveMQ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627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0EEAD31-32C4-B3CE-99AD-9396D504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705" y="1204721"/>
            <a:ext cx="5471135" cy="1446550"/>
          </a:xfrm>
        </p:spPr>
        <p:txBody>
          <a:bodyPr>
            <a:normAutofit/>
          </a:bodyPr>
          <a:lstStyle/>
          <a:p>
            <a:r>
              <a:rPr lang="en-US" dirty="0" err="1"/>
              <a:t>Interfete</a:t>
            </a:r>
            <a:r>
              <a:rPr lang="en-US" dirty="0"/>
              <a:t> </a:t>
            </a:r>
            <a:r>
              <a:rPr lang="en-US" dirty="0" err="1"/>
              <a:t>utilizator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D8B4F5-992F-708F-8DE0-2AEFCA9B8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06" y="2691638"/>
            <a:ext cx="5471135" cy="318858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In prima imagine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reprezentat</a:t>
            </a:r>
            <a:r>
              <a:rPr lang="en-US" dirty="0"/>
              <a:t> Dashboard-</a:t>
            </a:r>
            <a:r>
              <a:rPr lang="en-US" dirty="0" err="1"/>
              <a:t>ul</a:t>
            </a:r>
            <a:r>
              <a:rPr lang="en-US" dirty="0"/>
              <a:t> Node-Red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caruia</a:t>
            </a:r>
            <a:r>
              <a:rPr lang="en-US" dirty="0"/>
              <a:t> </a:t>
            </a:r>
            <a:r>
              <a:rPr lang="en-US" dirty="0" err="1"/>
              <a:t>controlam</a:t>
            </a:r>
            <a:r>
              <a:rPr lang="en-US" dirty="0"/>
              <a:t> </a:t>
            </a:r>
            <a:r>
              <a:rPr lang="en-US" dirty="0" err="1"/>
              <a:t>sistemul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In </a:t>
            </a:r>
            <a:r>
              <a:rPr lang="en-US" dirty="0" err="1"/>
              <a:t>celelalte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reprezentata</a:t>
            </a:r>
            <a:r>
              <a:rPr lang="en-US" dirty="0"/>
              <a:t> </a:t>
            </a:r>
            <a:r>
              <a:rPr lang="en-US" dirty="0" err="1"/>
              <a:t>interfaţa</a:t>
            </a:r>
            <a:r>
              <a:rPr lang="en-US" dirty="0"/>
              <a:t> aplicatiei mobile, </a:t>
            </a:r>
            <a:r>
              <a:rPr lang="en-US" dirty="0" err="1"/>
              <a:t>realizata</a:t>
            </a:r>
            <a:r>
              <a:rPr lang="en-US" dirty="0"/>
              <a:t> in Android Studio.</a:t>
            </a:r>
          </a:p>
        </p:txBody>
      </p:sp>
      <p:pic>
        <p:nvPicPr>
          <p:cNvPr id="5" name="Substituent conținut 4" descr="O imagine care conține gadget, Telefon mobil, Dispozitiv de comunicare, Dispozitiv portabil de comunicații&#10;&#10;Descriere generată automat">
            <a:extLst>
              <a:ext uri="{FF2B5EF4-FFF2-40B4-BE49-F238E27FC236}">
                <a16:creationId xmlns:a16="http://schemas.microsoft.com/office/drawing/2014/main" id="{91413FD2-059E-A614-4A38-2B3FDD818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16" y="3495151"/>
            <a:ext cx="1730099" cy="3327115"/>
          </a:xfrm>
          <a:prstGeom prst="rect">
            <a:avLst/>
          </a:prstGeom>
        </p:spPr>
      </p:pic>
      <p:pic>
        <p:nvPicPr>
          <p:cNvPr id="9" name="Imagine 8" descr="O imagine care conține text, captură de ecran, software, Pagină web&#10;&#10;Descriere generată automat">
            <a:extLst>
              <a:ext uri="{FF2B5EF4-FFF2-40B4-BE49-F238E27FC236}">
                <a16:creationId xmlns:a16="http://schemas.microsoft.com/office/drawing/2014/main" id="{17C02627-6B3A-9744-3CD9-9AB6EDE15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1" y="1036701"/>
            <a:ext cx="2074760" cy="4485968"/>
          </a:xfrm>
          <a:prstGeom prst="rect">
            <a:avLst/>
          </a:prstGeom>
        </p:spPr>
      </p:pic>
      <p:pic>
        <p:nvPicPr>
          <p:cNvPr id="7" name="Imagine 6" descr="O imagine care conține text, Telefon mobil, multimedia, gadget&#10;&#10;Descriere generată automat">
            <a:extLst>
              <a:ext uri="{FF2B5EF4-FFF2-40B4-BE49-F238E27FC236}">
                <a16:creationId xmlns:a16="http://schemas.microsoft.com/office/drawing/2014/main" id="{D4B05E05-11C8-BAC5-74E1-5A85B9E37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16" y="35734"/>
            <a:ext cx="1730099" cy="3495151"/>
          </a:xfrm>
          <a:prstGeom prst="rect">
            <a:avLst/>
          </a:prstGeom>
        </p:spPr>
      </p:pic>
      <p:sp>
        <p:nvSpPr>
          <p:cNvPr id="27" name="Cross 17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86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0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B07E912-CB47-A3AF-A9F0-93F62EB8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029" y="-189674"/>
            <a:ext cx="6281057" cy="10618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 MQTT (</a:t>
            </a:r>
            <a:r>
              <a:rPr lang="en-US" sz="51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HiveMQ</a:t>
            </a:r>
            <a:r>
              <a:rPr lang="en-US" sz="51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851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text, software, număr, captură de ecran&#10;&#10;Descriere generată automat">
            <a:extLst>
              <a:ext uri="{FF2B5EF4-FFF2-40B4-BE49-F238E27FC236}">
                <a16:creationId xmlns:a16="http://schemas.microsoft.com/office/drawing/2014/main" id="{0E16C7B0-7118-5875-FE71-7072499DF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2" y="976630"/>
            <a:ext cx="11368692" cy="51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68A4705-3134-2762-5576-8DA22D98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609983" cy="144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err="1"/>
              <a:t>Implementare</a:t>
            </a:r>
            <a:r>
              <a:rPr lang="en-US" sz="3700"/>
              <a:t> (flow) Node-Red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1D70E8-EEB0-09B7-9372-D527FA6B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3609983" cy="318858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Remote access (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control remote al </a:t>
            </a:r>
            <a:r>
              <a:rPr lang="en-US" dirty="0" err="1"/>
              <a:t>sistemului</a:t>
            </a:r>
            <a:r>
              <a:rPr lang="en-US" dirty="0"/>
              <a:t> – </a:t>
            </a:r>
            <a:r>
              <a:rPr lang="en-US" dirty="0" err="1"/>
              <a:t>telefon</a:t>
            </a:r>
            <a:r>
              <a:rPr lang="en-US" dirty="0"/>
              <a:t>)</a:t>
            </a:r>
          </a:p>
          <a:p>
            <a:r>
              <a:rPr lang="en-US" dirty="0"/>
              <a:t>Timestamp (o data la </a:t>
            </a:r>
            <a:r>
              <a:rPr lang="en-US" dirty="0" err="1"/>
              <a:t>ceva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umiditatea</a:t>
            </a:r>
            <a:r>
              <a:rPr lang="en-US" dirty="0"/>
              <a:t> sunt </a:t>
            </a:r>
            <a:r>
              <a:rPr lang="en-US" dirty="0" err="1"/>
              <a:t>citite</a:t>
            </a:r>
            <a:r>
              <a:rPr lang="en-US" dirty="0"/>
              <a:t>)</a:t>
            </a:r>
          </a:p>
          <a:p>
            <a:r>
              <a:rPr lang="en-US" dirty="0"/>
              <a:t>Functii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returnarea</a:t>
            </a:r>
            <a:r>
              <a:rPr lang="en-US" dirty="0"/>
              <a:t> </a:t>
            </a:r>
            <a:r>
              <a:rPr lang="en-US" dirty="0" err="1"/>
              <a:t>temperaturii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 </a:t>
            </a:r>
            <a:r>
              <a:rPr lang="en-US" dirty="0" err="1"/>
              <a:t>umiditatii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Switch-</a:t>
            </a:r>
            <a:r>
              <a:rPr lang="en-US" dirty="0" err="1"/>
              <a:t>uri</a:t>
            </a:r>
            <a:r>
              <a:rPr lang="en-US" dirty="0"/>
              <a:t>  </a:t>
            </a:r>
            <a:r>
              <a:rPr lang="en-US" dirty="0" err="1"/>
              <a:t>pentru</a:t>
            </a:r>
            <a:r>
              <a:rPr lang="en-US" dirty="0"/>
              <a:t> led </a:t>
            </a:r>
            <a:r>
              <a:rPr lang="en-US" dirty="0" err="1"/>
              <a:t>si</a:t>
            </a:r>
            <a:r>
              <a:rPr lang="en-US" dirty="0"/>
              <a:t> ventilator</a:t>
            </a:r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0AF7DA9B-2398-6C12-6B5A-468F0D97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32" y="1280093"/>
            <a:ext cx="7043201" cy="4155488"/>
          </a:xfrm>
          <a:prstGeom prst="rect">
            <a:avLst/>
          </a:prstGeom>
        </p:spPr>
      </p:pic>
      <p:sp>
        <p:nvSpPr>
          <p:cNvPr id="23" name="Cross 13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52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64C59A0F-2CFA-0486-8863-CF4322A3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373" y="1614722"/>
            <a:ext cx="5765508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8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8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clase</a:t>
            </a:r>
            <a:endParaRPr lang="en-US" sz="80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Substituent conținut 5" descr="O imagine care conține text, captură de ecran, Font, număr&#10;&#10;Descriere generată automat">
            <a:extLst>
              <a:ext uri="{FF2B5EF4-FFF2-40B4-BE49-F238E27FC236}">
                <a16:creationId xmlns:a16="http://schemas.microsoft.com/office/drawing/2014/main" id="{1B2E052B-1F8A-E46D-ABF2-F0DB2B30D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" r="3" b="3"/>
          <a:stretch/>
        </p:blipFill>
        <p:spPr>
          <a:xfrm>
            <a:off x="36103" y="0"/>
            <a:ext cx="4957378" cy="6746570"/>
          </a:xfrm>
          <a:prstGeom prst="rect">
            <a:avLst/>
          </a:prstGeom>
        </p:spPr>
      </p:pic>
      <p:sp>
        <p:nvSpPr>
          <p:cNvPr id="19" name="Cross 18">
            <a:extLst>
              <a:ext uri="{FF2B5EF4-FFF2-40B4-BE49-F238E27FC236}">
                <a16:creationId xmlns:a16="http://schemas.microsoft.com/office/drawing/2014/main" id="{A41089DF-74E9-B74F-B17B-29C6CA6EB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6643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8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E2794870-DC58-11AC-CB69-EF212168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40" y="1625608"/>
            <a:ext cx="2976767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 de secventa</a:t>
            </a:r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851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ubstituent conținut 14" descr="O imagine care conține text, captură de ecran, diagramă, număr&#10;&#10;Descriere generată automat">
            <a:extLst>
              <a:ext uri="{FF2B5EF4-FFF2-40B4-BE49-F238E27FC236}">
                <a16:creationId xmlns:a16="http://schemas.microsoft.com/office/drawing/2014/main" id="{B46511E5-D2B7-612B-794D-DAB594839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3" y="228342"/>
            <a:ext cx="6787344" cy="6401316"/>
          </a:xfrm>
        </p:spPr>
      </p:pic>
    </p:spTree>
    <p:extLst>
      <p:ext uri="{BB962C8B-B14F-4D97-AF65-F5344CB8AC3E}">
        <p14:creationId xmlns:p14="http://schemas.microsoft.com/office/powerpoint/2010/main" val="2955447444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317</Words>
  <Application>Microsoft Office PowerPoint</Application>
  <PresentationFormat>Ecran lat</PresentationFormat>
  <Paragraphs>46</Paragraphs>
  <Slides>17</Slides>
  <Notes>0</Notes>
  <HiddenSlides>0</HiddenSlides>
  <MMClips>3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17</vt:i4>
      </vt:variant>
    </vt:vector>
  </HeadingPairs>
  <TitlesOfParts>
    <vt:vector size="22" baseType="lpstr">
      <vt:lpstr>Arial</vt:lpstr>
      <vt:lpstr>Seaford Display</vt:lpstr>
      <vt:lpstr>System Font Regular</vt:lpstr>
      <vt:lpstr>Tenorite</vt:lpstr>
      <vt:lpstr>MadridVTI</vt:lpstr>
      <vt:lpstr>Home Automation</vt:lpstr>
      <vt:lpstr>Introducere</vt:lpstr>
      <vt:lpstr>Componente utilizate</vt:lpstr>
      <vt:lpstr>Arhitectura sistemului</vt:lpstr>
      <vt:lpstr>Interfete utilizator</vt:lpstr>
      <vt:lpstr>Server MQTT (HiveMQ)</vt:lpstr>
      <vt:lpstr>Implementare (flow) Node-Red</vt:lpstr>
      <vt:lpstr>Diagrama de clase</vt:lpstr>
      <vt:lpstr>Diagrama de secventa</vt:lpstr>
      <vt:lpstr>Diagrama de stare</vt:lpstr>
      <vt:lpstr>Mod de functionare</vt:lpstr>
      <vt:lpstr>Prezentare PowerPoint</vt:lpstr>
      <vt:lpstr>Prezentare PowerPoint</vt:lpstr>
      <vt:lpstr>Prezentare PowerPoint</vt:lpstr>
      <vt:lpstr>Functii de siguranta si imbunatatiri</vt:lpstr>
      <vt:lpstr>Bibliografie</vt:lpstr>
      <vt:lpstr>Va multumim!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Automation</dc:title>
  <dc:creator>Gabriela-Lavinia Țolea</dc:creator>
  <cp:lastModifiedBy>Gabriela-Lavinia Țolea</cp:lastModifiedBy>
  <cp:revision>14</cp:revision>
  <dcterms:created xsi:type="dcterms:W3CDTF">2024-05-29T17:22:57Z</dcterms:created>
  <dcterms:modified xsi:type="dcterms:W3CDTF">2024-05-30T13:12:43Z</dcterms:modified>
</cp:coreProperties>
</file>